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58" r:id="rId8"/>
    <p:sldId id="265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BF19A-BA73-44D2-9F4B-0D0F8B933E84}" type="datetimeFigureOut">
              <a:rPr lang="sv-SE" smtClean="0"/>
              <a:t>2016-04-03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C4DED-BABE-4CEB-9E8F-9656B416B1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6344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CF49F2-2413-4CD1-B66A-BAADC7271837}" type="slidenum">
              <a:rPr lang="en-US" altLang="sv-SE"/>
              <a:pPr/>
              <a:t>7</a:t>
            </a:fld>
            <a:endParaRPr lang="en-US" altLang="sv-SE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4277007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97F-2E27-410A-A4F0-0213EACCCD28}" type="datetimeFigureOut">
              <a:rPr lang="sv-SE" smtClean="0"/>
              <a:t>2016-04-03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51F-A208-48C0-8F1F-43EF2794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501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97F-2E27-410A-A4F0-0213EACCCD28}" type="datetimeFigureOut">
              <a:rPr lang="sv-SE" smtClean="0"/>
              <a:t>2016-04-03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51F-A208-48C0-8F1F-43EF2794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393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97F-2E27-410A-A4F0-0213EACCCD28}" type="datetimeFigureOut">
              <a:rPr lang="sv-SE" smtClean="0"/>
              <a:t>2016-04-03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51F-A208-48C0-8F1F-43EF2794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6017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Rubrik, innehåll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67" y="274495"/>
            <a:ext cx="8229466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03175" y="1980931"/>
            <a:ext cx="1460164" cy="4115069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1895593" y="1980931"/>
            <a:ext cx="1460500" cy="204140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1895593" y="4054593"/>
            <a:ext cx="1460500" cy="204140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>
          <a:xfrm>
            <a:off x="685733" y="6248535"/>
            <a:ext cx="1905000" cy="456931"/>
          </a:xfrm>
        </p:spPr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>
          <a:xfrm>
            <a:off x="3124267" y="6248535"/>
            <a:ext cx="2895466" cy="456931"/>
          </a:xfrm>
        </p:spPr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>
          <a:xfrm>
            <a:off x="6553267" y="6248535"/>
            <a:ext cx="1905000" cy="456931"/>
          </a:xfrm>
        </p:spPr>
        <p:txBody>
          <a:bodyPr/>
          <a:lstStyle>
            <a:lvl1pPr>
              <a:defRPr/>
            </a:lvl1pPr>
          </a:lstStyle>
          <a:p>
            <a:fld id="{6C99C10D-3649-428D-AA14-59E3C6264D35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69619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1549430" y="71973"/>
            <a:ext cx="7371651" cy="588433"/>
          </a:xfrm>
          <a:prstGeom prst="rect">
            <a:avLst/>
          </a:prstGeom>
        </p:spPr>
        <p:txBody>
          <a:bodyPr lIns="0" tIns="45710" rIns="0" bIns="45710" anchor="ctr"/>
          <a:lstStyle>
            <a:lvl1pPr marL="0" indent="0">
              <a:spcBef>
                <a:spcPts val="0"/>
              </a:spcBef>
              <a:buNone/>
              <a:defRPr sz="1410" b="1" u="none" baseline="0">
                <a:solidFill>
                  <a:srgbClr val="9A5A14"/>
                </a:solidFill>
                <a:latin typeface="Adobe Garamond Pro" pitchFamily="18" charset="0"/>
              </a:defRPr>
            </a:lvl1pPr>
          </a:lstStyle>
          <a:p>
            <a:pPr lvl="0"/>
            <a:r>
              <a:rPr lang="sv-SE" dirty="0" err="1" smtClean="0"/>
              <a:t>Headline</a:t>
            </a:r>
            <a:r>
              <a:rPr lang="sv-SE" dirty="0" smtClean="0"/>
              <a:t> Adobe Garamond </a:t>
            </a:r>
            <a:r>
              <a:rPr lang="sv-SE" dirty="0" err="1" smtClean="0"/>
              <a:t>Semibold</a:t>
            </a:r>
            <a:r>
              <a:rPr lang="sv-SE" dirty="0" smtClean="0"/>
              <a:t>/Times New Roman</a:t>
            </a:r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201236" y="1006482"/>
            <a:ext cx="8719786" cy="5710224"/>
          </a:xfrm>
          <a:prstGeom prst="rect">
            <a:avLst/>
          </a:prstGeom>
          <a:solidFill>
            <a:srgbClr val="AFD2C2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46" tIns="7323" rIns="14646" bIns="7323" rtlCol="0" anchor="ctr"/>
          <a:lstStyle/>
          <a:p>
            <a:pPr algn="ctr"/>
            <a:endParaRPr lang="sv-SE" sz="288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1" hasCustomPrompt="1"/>
          </p:nvPr>
        </p:nvSpPr>
        <p:spPr>
          <a:xfrm>
            <a:off x="418686" y="1110304"/>
            <a:ext cx="1978804" cy="1626549"/>
          </a:xfrm>
          <a:prstGeom prst="rect">
            <a:avLst/>
          </a:prstGeom>
        </p:spPr>
        <p:txBody>
          <a:bodyPr lIns="91423" tIns="45710" rIns="91423" bIns="45710" anchor="ctr"/>
          <a:lstStyle>
            <a:lvl1pPr marL="0" indent="0" algn="ctr">
              <a:buNone/>
              <a:defRPr sz="1602">
                <a:latin typeface="Frutiger 45 Light" pitchFamily="34" charset="0"/>
              </a:defRPr>
            </a:lvl1pPr>
          </a:lstStyle>
          <a:p>
            <a:r>
              <a:rPr lang="sv-SE" dirty="0" smtClean="0"/>
              <a:t>Image</a:t>
            </a:r>
            <a:endParaRPr lang="sv-SE" dirty="0"/>
          </a:p>
        </p:txBody>
      </p:sp>
      <p:sp>
        <p:nvSpPr>
          <p:cNvPr id="14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6703022" y="1110304"/>
            <a:ext cx="2000549" cy="1626549"/>
          </a:xfrm>
          <a:prstGeom prst="rect">
            <a:avLst/>
          </a:prstGeom>
        </p:spPr>
        <p:txBody>
          <a:bodyPr lIns="91423" tIns="45710" rIns="91423" bIns="45710" anchor="ctr"/>
          <a:lstStyle>
            <a:lvl1pPr marL="0" indent="0" algn="ctr">
              <a:buNone/>
              <a:defRPr sz="1602">
                <a:latin typeface="Frutiger 45 Light" pitchFamily="34" charset="0"/>
              </a:defRPr>
            </a:lvl1pPr>
          </a:lstStyle>
          <a:p>
            <a:r>
              <a:rPr lang="sv-SE" dirty="0" smtClean="0"/>
              <a:t>Image</a:t>
            </a:r>
            <a:endParaRPr lang="sv-SE" dirty="0"/>
          </a:p>
        </p:txBody>
      </p:sp>
      <p:sp>
        <p:nvSpPr>
          <p:cNvPr id="15" name="Platshållare för bild 9"/>
          <p:cNvSpPr>
            <a:spLocks noGrp="1"/>
          </p:cNvSpPr>
          <p:nvPr>
            <p:ph type="pic" sz="quarter" idx="13" hasCustomPrompt="1"/>
          </p:nvPr>
        </p:nvSpPr>
        <p:spPr>
          <a:xfrm>
            <a:off x="5420061" y="4571045"/>
            <a:ext cx="3261766" cy="1707299"/>
          </a:xfrm>
          <a:prstGeom prst="rect">
            <a:avLst/>
          </a:prstGeom>
        </p:spPr>
        <p:txBody>
          <a:bodyPr lIns="91423" tIns="45710" rIns="91423" bIns="45710" anchor="ctr"/>
          <a:lstStyle>
            <a:lvl1pPr marL="0" indent="0" algn="ctr">
              <a:buNone/>
              <a:defRPr sz="1602">
                <a:latin typeface="Frutiger 45 Light" pitchFamily="34" charset="0"/>
              </a:defRPr>
            </a:lvl1pPr>
          </a:lstStyle>
          <a:p>
            <a:r>
              <a:rPr lang="sv-SE" dirty="0" smtClean="0"/>
              <a:t>Image</a:t>
            </a:r>
            <a:endParaRPr lang="sv-SE" dirty="0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15" hasCustomPrompt="1"/>
          </p:nvPr>
        </p:nvSpPr>
        <p:spPr>
          <a:xfrm>
            <a:off x="418686" y="2852211"/>
            <a:ext cx="8284884" cy="1568870"/>
          </a:xfrm>
          <a:prstGeom prst="rect">
            <a:avLst/>
          </a:prstGeom>
        </p:spPr>
        <p:txBody>
          <a:bodyPr lIns="91423" tIns="89981" rIns="91423" bIns="89981" numCol="2" spcCol="719855"/>
          <a:lstStyle>
            <a:lvl1pPr marL="0" marR="0" indent="0" algn="l" defTabSz="6687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737">
                <a:latin typeface="Frutiger 45 Light" pitchFamily="34" charset="0"/>
              </a:defRPr>
            </a:lvl1pPr>
            <a:lvl2pPr marL="334399" indent="0">
              <a:buNone/>
              <a:defRPr sz="945">
                <a:latin typeface="Frutiger 45 Light" pitchFamily="34" charset="0"/>
              </a:defRPr>
            </a:lvl2pPr>
            <a:lvl3pPr marL="668798" indent="0">
              <a:buNone/>
              <a:defRPr sz="945">
                <a:latin typeface="Frutiger 45 Light" pitchFamily="34" charset="0"/>
              </a:defRPr>
            </a:lvl3pPr>
            <a:lvl4pPr marL="1003197" indent="0">
              <a:buNone/>
              <a:defRPr sz="945">
                <a:latin typeface="Frutiger 45 Light" pitchFamily="34" charset="0"/>
              </a:defRPr>
            </a:lvl4pPr>
            <a:lvl5pPr marL="1337596" indent="0">
              <a:buNone/>
              <a:defRPr sz="945">
                <a:latin typeface="Frutiger 45 Light" pitchFamily="34" charset="0"/>
              </a:defRPr>
            </a:lvl5pPr>
          </a:lstStyle>
          <a:p>
            <a:pPr marL="0" marR="0" lvl="0" indent="0" algn="l" defTabSz="6687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dirty="0" err="1" smtClean="0"/>
              <a:t>Textframe</a:t>
            </a:r>
            <a:r>
              <a:rPr lang="sv-SE" dirty="0" smtClean="0"/>
              <a:t> Frutiger </a:t>
            </a:r>
            <a:r>
              <a:rPr lang="sv-SE" dirty="0" err="1" smtClean="0"/>
              <a:t>Light</a:t>
            </a:r>
            <a:r>
              <a:rPr lang="sv-SE" dirty="0" smtClean="0"/>
              <a:t> /Arial</a:t>
            </a:r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quarter" idx="16" hasCustomPrompt="1"/>
          </p:nvPr>
        </p:nvSpPr>
        <p:spPr>
          <a:xfrm>
            <a:off x="418686" y="6382167"/>
            <a:ext cx="8263139" cy="219181"/>
          </a:xfrm>
          <a:prstGeom prst="rect">
            <a:avLst/>
          </a:prstGeom>
        </p:spPr>
        <p:txBody>
          <a:bodyPr lIns="91423" tIns="45710" rIns="91423" bIns="45710"/>
          <a:lstStyle>
            <a:lvl1pPr marL="0" indent="0">
              <a:buNone/>
              <a:defRPr sz="625" b="1">
                <a:solidFill>
                  <a:srgbClr val="9A5A14"/>
                </a:solidFill>
                <a:latin typeface="Frutiger 45 Light" pitchFamily="34" charset="0"/>
              </a:defRPr>
            </a:lvl1pPr>
            <a:lvl2pPr marL="334399" indent="0">
              <a:buNone/>
              <a:defRPr sz="625">
                <a:latin typeface="Frutiger 45 Light" pitchFamily="34" charset="0"/>
              </a:defRPr>
            </a:lvl2pPr>
            <a:lvl3pPr marL="668798" indent="0">
              <a:buNone/>
              <a:defRPr sz="625">
                <a:latin typeface="Frutiger 45 Light" pitchFamily="34" charset="0"/>
              </a:defRPr>
            </a:lvl3pPr>
            <a:lvl4pPr marL="1003197" indent="0">
              <a:buNone/>
              <a:defRPr sz="625">
                <a:latin typeface="Frutiger 45 Light" pitchFamily="34" charset="0"/>
              </a:defRPr>
            </a:lvl4pPr>
            <a:lvl5pPr marL="1337596" indent="0">
              <a:buNone/>
              <a:defRPr sz="625">
                <a:latin typeface="Frutiger 45 Light" pitchFamily="34" charset="0"/>
              </a:defRPr>
            </a:lvl5pPr>
          </a:lstStyle>
          <a:p>
            <a:pPr lvl="0"/>
            <a:r>
              <a:rPr lang="sv-SE" dirty="0" smtClean="0"/>
              <a:t>Contact information (</a:t>
            </a:r>
            <a:r>
              <a:rPr lang="sv-SE" dirty="0" err="1" smtClean="0"/>
              <a:t>Name</a:t>
            </a:r>
            <a:r>
              <a:rPr lang="sv-SE" dirty="0" smtClean="0"/>
              <a:t> | Institution | </a:t>
            </a:r>
            <a:r>
              <a:rPr lang="sv-SE" dirty="0" err="1" smtClean="0"/>
              <a:t>Address</a:t>
            </a:r>
            <a:r>
              <a:rPr lang="sv-SE" dirty="0" smtClean="0"/>
              <a:t> | Mail)</a:t>
            </a:r>
            <a:endParaRPr lang="sv-SE" dirty="0"/>
          </a:p>
        </p:txBody>
      </p:sp>
      <p:sp>
        <p:nvSpPr>
          <p:cNvPr id="26" name="Platshållare för text 21"/>
          <p:cNvSpPr>
            <a:spLocks noGrp="1"/>
          </p:cNvSpPr>
          <p:nvPr>
            <p:ph type="body" sz="quarter" idx="17" hasCustomPrompt="1"/>
          </p:nvPr>
        </p:nvSpPr>
        <p:spPr>
          <a:xfrm>
            <a:off x="2593196" y="1110304"/>
            <a:ext cx="3957609" cy="1626549"/>
          </a:xfrm>
          <a:prstGeom prst="rect">
            <a:avLst/>
          </a:prstGeom>
        </p:spPr>
        <p:txBody>
          <a:bodyPr lIns="91423" tIns="89981" rIns="91423" bIns="89981" numCol="1" spcCol="719855"/>
          <a:lstStyle>
            <a:lvl1pPr marL="0" marR="0" indent="0" algn="l" defTabSz="6687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737" b="1" baseline="0">
                <a:latin typeface="Frutiger 45 Light" pitchFamily="34" charset="0"/>
              </a:defRPr>
            </a:lvl1pPr>
            <a:lvl2pPr marL="334399" indent="0">
              <a:buNone/>
              <a:defRPr sz="945">
                <a:latin typeface="Frutiger 45 Light" pitchFamily="34" charset="0"/>
              </a:defRPr>
            </a:lvl2pPr>
            <a:lvl3pPr marL="668798" indent="0">
              <a:buNone/>
              <a:defRPr sz="945">
                <a:latin typeface="Frutiger 45 Light" pitchFamily="34" charset="0"/>
              </a:defRPr>
            </a:lvl3pPr>
            <a:lvl4pPr marL="1003197" indent="0">
              <a:buNone/>
              <a:defRPr sz="945">
                <a:latin typeface="Frutiger 45 Light" pitchFamily="34" charset="0"/>
              </a:defRPr>
            </a:lvl4pPr>
            <a:lvl5pPr marL="1337596" indent="0">
              <a:buNone/>
              <a:defRPr sz="945">
                <a:latin typeface="Frutiger 45 Light" pitchFamily="34" charset="0"/>
              </a:defRPr>
            </a:lvl5pPr>
          </a:lstStyle>
          <a:p>
            <a:pPr marL="0" marR="0" lvl="0" indent="0" algn="l" defTabSz="6687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dirty="0" err="1" smtClean="0"/>
              <a:t>Textframe</a:t>
            </a:r>
            <a:r>
              <a:rPr lang="sv-SE" dirty="0" smtClean="0"/>
              <a:t> Frutiger LT </a:t>
            </a:r>
            <a:r>
              <a:rPr lang="sv-SE" dirty="0" err="1" smtClean="0"/>
              <a:t>Std</a:t>
            </a:r>
            <a:r>
              <a:rPr lang="sv-SE" dirty="0" smtClean="0"/>
              <a:t> </a:t>
            </a:r>
            <a:r>
              <a:rPr lang="sv-SE" dirty="0" err="1" smtClean="0"/>
              <a:t>Light</a:t>
            </a:r>
            <a:r>
              <a:rPr lang="sv-SE" dirty="0" smtClean="0"/>
              <a:t> /Arial </a:t>
            </a:r>
            <a:r>
              <a:rPr lang="sv-SE" dirty="0" err="1" smtClean="0"/>
              <a:t>Add</a:t>
            </a:r>
            <a:r>
              <a:rPr lang="sv-SE" dirty="0" smtClean="0"/>
              <a:t>/</a:t>
            </a:r>
            <a:r>
              <a:rPr lang="sv-SE" dirty="0" err="1" smtClean="0"/>
              <a:t>delete</a:t>
            </a:r>
            <a:r>
              <a:rPr lang="sv-SE" dirty="0" smtClean="0"/>
              <a:t> text and </a:t>
            </a:r>
            <a:r>
              <a:rPr lang="sv-SE" dirty="0" err="1" smtClean="0"/>
              <a:t>imageframes</a:t>
            </a:r>
            <a:r>
              <a:rPr lang="sv-SE" dirty="0" smtClean="0"/>
              <a:t> as </a:t>
            </a:r>
            <a:r>
              <a:rPr lang="sv-SE" dirty="0" err="1" smtClean="0"/>
              <a:t>needed</a:t>
            </a:r>
            <a:endParaRPr lang="sv-SE" dirty="0" smtClean="0"/>
          </a:p>
        </p:txBody>
      </p:sp>
      <p:sp>
        <p:nvSpPr>
          <p:cNvPr id="27" name="Platshållare för text 21"/>
          <p:cNvSpPr>
            <a:spLocks noGrp="1"/>
          </p:cNvSpPr>
          <p:nvPr>
            <p:ph type="body" sz="quarter" idx="18" hasCustomPrompt="1"/>
          </p:nvPr>
        </p:nvSpPr>
        <p:spPr>
          <a:xfrm>
            <a:off x="418686" y="4571045"/>
            <a:ext cx="4783924" cy="1707299"/>
          </a:xfrm>
          <a:prstGeom prst="rect">
            <a:avLst/>
          </a:prstGeom>
        </p:spPr>
        <p:txBody>
          <a:bodyPr lIns="91423" tIns="89981" rIns="91423" bIns="89981" numCol="1" spcCol="719855"/>
          <a:lstStyle>
            <a:lvl1pPr marL="0" marR="0" indent="0" algn="l" defTabSz="6687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737">
                <a:latin typeface="Frutiger 45 Light" pitchFamily="34" charset="0"/>
              </a:defRPr>
            </a:lvl1pPr>
            <a:lvl2pPr marL="334399" indent="0">
              <a:buNone/>
              <a:defRPr sz="945">
                <a:latin typeface="Frutiger 45 Light" pitchFamily="34" charset="0"/>
              </a:defRPr>
            </a:lvl2pPr>
            <a:lvl3pPr marL="668798" indent="0">
              <a:buNone/>
              <a:defRPr sz="945">
                <a:latin typeface="Frutiger 45 Light" pitchFamily="34" charset="0"/>
              </a:defRPr>
            </a:lvl3pPr>
            <a:lvl4pPr marL="1003197" indent="0">
              <a:buNone/>
              <a:defRPr sz="945">
                <a:latin typeface="Frutiger 45 Light" pitchFamily="34" charset="0"/>
              </a:defRPr>
            </a:lvl4pPr>
            <a:lvl5pPr marL="1337596" indent="0">
              <a:buNone/>
              <a:defRPr sz="945">
                <a:latin typeface="Frutiger 45 Light" pitchFamily="34" charset="0"/>
              </a:defRPr>
            </a:lvl5pPr>
          </a:lstStyle>
          <a:p>
            <a:pPr marL="0" marR="0" lvl="0" indent="0" algn="l" defTabSz="6687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dirty="0" err="1" smtClean="0"/>
              <a:t>Textframe</a:t>
            </a:r>
            <a:r>
              <a:rPr lang="sv-SE" dirty="0" smtClean="0"/>
              <a:t> Frutiger </a:t>
            </a:r>
            <a:r>
              <a:rPr lang="sv-SE" dirty="0" err="1" smtClean="0"/>
              <a:t>Light</a:t>
            </a:r>
            <a:r>
              <a:rPr lang="sv-SE" dirty="0" smtClean="0"/>
              <a:t> /Arial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1549431" y="718200"/>
            <a:ext cx="7371650" cy="196081"/>
          </a:xfrm>
          <a:prstGeom prst="rect">
            <a:avLst/>
          </a:prstGeom>
          <a:ln>
            <a:noFill/>
            <a:prstDash val="solid"/>
          </a:ln>
        </p:spPr>
        <p:txBody>
          <a:bodyPr lIns="0" anchor="ctr" anchorCtr="0"/>
          <a:lstStyle>
            <a:lvl1pPr marL="0" indent="0">
              <a:buNone/>
              <a:defRPr sz="641" b="1">
                <a:solidFill>
                  <a:srgbClr val="9A5A14"/>
                </a:solidFill>
                <a:latin typeface="Frutiger LT Std 55 Roman" pitchFamily="34" charset="0"/>
              </a:defRPr>
            </a:lvl1pPr>
          </a:lstStyle>
          <a:p>
            <a:pPr lvl="0"/>
            <a:r>
              <a:rPr lang="sv-SE" sz="641" dirty="0" smtClean="0"/>
              <a:t>SUBHEADLINE</a:t>
            </a:r>
            <a:endParaRPr lang="sv-SE" dirty="0"/>
          </a:p>
        </p:txBody>
      </p:sp>
      <p:cxnSp>
        <p:nvCxnSpPr>
          <p:cNvPr id="7" name="Rak 6"/>
          <p:cNvCxnSpPr/>
          <p:nvPr userDrawn="1"/>
        </p:nvCxnSpPr>
        <p:spPr>
          <a:xfrm>
            <a:off x="1549431" y="718085"/>
            <a:ext cx="7371591" cy="0"/>
          </a:xfrm>
          <a:prstGeom prst="line">
            <a:avLst/>
          </a:prstGeom>
          <a:ln w="38100" cmpd="sng">
            <a:solidFill>
              <a:srgbClr val="9A5A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408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97F-2E27-410A-A4F0-0213EACCCD28}" type="datetimeFigureOut">
              <a:rPr lang="sv-SE" smtClean="0"/>
              <a:t>2016-04-03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51F-A208-48C0-8F1F-43EF2794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788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97F-2E27-410A-A4F0-0213EACCCD28}" type="datetimeFigureOut">
              <a:rPr lang="sv-SE" smtClean="0"/>
              <a:t>2016-04-03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51F-A208-48C0-8F1F-43EF2794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310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97F-2E27-410A-A4F0-0213EACCCD28}" type="datetimeFigureOut">
              <a:rPr lang="sv-SE" smtClean="0"/>
              <a:t>2016-04-03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51F-A208-48C0-8F1F-43EF2794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66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97F-2E27-410A-A4F0-0213EACCCD28}" type="datetimeFigureOut">
              <a:rPr lang="sv-SE" smtClean="0"/>
              <a:t>2016-04-03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51F-A208-48C0-8F1F-43EF2794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528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97F-2E27-410A-A4F0-0213EACCCD28}" type="datetimeFigureOut">
              <a:rPr lang="sv-SE" smtClean="0"/>
              <a:t>2016-04-03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51F-A208-48C0-8F1F-43EF2794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934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97F-2E27-410A-A4F0-0213EACCCD28}" type="datetimeFigureOut">
              <a:rPr lang="sv-SE" smtClean="0"/>
              <a:t>2016-04-03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51F-A208-48C0-8F1F-43EF2794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109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97F-2E27-410A-A4F0-0213EACCCD28}" type="datetimeFigureOut">
              <a:rPr lang="sv-SE" smtClean="0"/>
              <a:t>2016-04-03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51F-A208-48C0-8F1F-43EF2794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089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97F-2E27-410A-A4F0-0213EACCCD28}" type="datetimeFigureOut">
              <a:rPr lang="sv-SE" smtClean="0"/>
              <a:t>2016-04-03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51F-A208-48C0-8F1F-43EF2794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02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B97F-2E27-410A-A4F0-0213EACCCD28}" type="datetimeFigureOut">
              <a:rPr lang="sv-SE" smtClean="0"/>
              <a:t>2016-04-03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AA51F-A208-48C0-8F1F-43EF279476A8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920410"/>
            <a:ext cx="2520280" cy="89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Våg 7"/>
          <p:cNvSpPr/>
          <p:nvPr userDrawn="1"/>
        </p:nvSpPr>
        <p:spPr>
          <a:xfrm rot="5400000">
            <a:off x="5580112" y="3212976"/>
            <a:ext cx="6552728" cy="50405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472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chemeClr val="tx2"/>
                </a:solidFill>
              </a:rPr>
              <a:t>Att göra en poster</a:t>
            </a:r>
            <a:endParaRPr lang="sv-SE" b="1" dirty="0">
              <a:solidFill>
                <a:schemeClr val="tx2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Alla kan göra en poster och alla har faktiskt något att skriva om.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Vad gör ni på kliniken?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Hur arbetar ni? Ny metod? </a:t>
            </a:r>
            <a:endParaRPr lang="sv-S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70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chemeClr val="tx2"/>
                </a:solidFill>
              </a:rPr>
              <a:t>Syftet med det du/ni gjort</a:t>
            </a:r>
            <a:endParaRPr lang="sv-SE" b="1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>
                <a:solidFill>
                  <a:schemeClr val="tx2"/>
                </a:solidFill>
              </a:rPr>
              <a:t>Börja sedan med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En kort och tydlig slutsats är det viktigaste och det som man börjar presentera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Bakgrund eller introduktion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Metod</a:t>
            </a:r>
          </a:p>
          <a:p>
            <a:pPr lvl="1"/>
            <a:r>
              <a:rPr lang="sv-SE" dirty="0" smtClean="0">
                <a:solidFill>
                  <a:schemeClr val="tx2"/>
                </a:solidFill>
              </a:rPr>
              <a:t>Hur gick ni tillväga i undersökningen?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678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chemeClr val="tx2"/>
                </a:solidFill>
              </a:rPr>
              <a:t>Resultatet</a:t>
            </a:r>
            <a:endParaRPr lang="sv-SE" b="1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Är viktigt att presentera detta kortfattat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Använd gärna illustrationer och tabeller</a:t>
            </a:r>
          </a:p>
          <a:p>
            <a:pPr marL="0" indent="0">
              <a:buNone/>
            </a:pPr>
            <a:r>
              <a:rPr lang="sv-SE" dirty="0" smtClean="0"/>
              <a:t> 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257683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chemeClr val="tx2"/>
                </a:solidFill>
              </a:rPr>
              <a:t>Diskussion</a:t>
            </a:r>
            <a:endParaRPr lang="sv-SE" b="1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tx2"/>
                </a:solidFill>
              </a:rPr>
              <a:t>Diskussion</a:t>
            </a:r>
            <a:endParaRPr lang="sv-SE" dirty="0">
              <a:solidFill>
                <a:schemeClr val="tx2"/>
              </a:solidFill>
            </a:endParaRPr>
          </a:p>
          <a:p>
            <a:pPr lvl="1"/>
            <a:r>
              <a:rPr lang="sv-SE" dirty="0" smtClean="0">
                <a:solidFill>
                  <a:schemeClr val="tx2"/>
                </a:solidFill>
              </a:rPr>
              <a:t>Skriv en kort diskussion och resumé.</a:t>
            </a:r>
          </a:p>
          <a:p>
            <a:r>
              <a:rPr lang="sv-SE" b="1" dirty="0" smtClean="0">
                <a:solidFill>
                  <a:schemeClr val="tx2"/>
                </a:solidFill>
              </a:rPr>
              <a:t>Referenser</a:t>
            </a:r>
          </a:p>
          <a:p>
            <a:pPr lvl="1"/>
            <a:r>
              <a:rPr lang="sv-SE" dirty="0" smtClean="0">
                <a:solidFill>
                  <a:schemeClr val="tx2"/>
                </a:solidFill>
              </a:rPr>
              <a:t>Ta med dina mest värderade referenser.</a:t>
            </a:r>
          </a:p>
          <a:p>
            <a:r>
              <a:rPr lang="sv-SE" b="1" dirty="0" smtClean="0">
                <a:solidFill>
                  <a:schemeClr val="tx2"/>
                </a:solidFill>
              </a:rPr>
              <a:t>På gång</a:t>
            </a:r>
            <a:endParaRPr lang="sv-SE" dirty="0">
              <a:solidFill>
                <a:schemeClr val="tx2"/>
              </a:solidFill>
            </a:endParaRPr>
          </a:p>
          <a:p>
            <a:pPr lvl="1"/>
            <a:r>
              <a:rPr lang="sv-SE" dirty="0" smtClean="0">
                <a:solidFill>
                  <a:schemeClr val="tx2"/>
                </a:solidFill>
              </a:rPr>
              <a:t>Ge en vink om vad du tänker göra härnäst, men lova inte för mycket</a:t>
            </a:r>
            <a:r>
              <a:rPr lang="en-GB" b="1" dirty="0" smtClean="0">
                <a:solidFill>
                  <a:schemeClr val="tx2"/>
                </a:solidFill>
              </a:rPr>
              <a:t> </a:t>
            </a:r>
          </a:p>
          <a:p>
            <a:pPr marL="457200" lvl="1" indent="0">
              <a:buNone/>
            </a:pPr>
            <a:endParaRPr lang="en-GB" b="1" dirty="0">
              <a:solidFill>
                <a:schemeClr val="tx2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381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Har du problem tveka inte att kontakta någon i ASTA för hjälp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6842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Layout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>
                <a:solidFill>
                  <a:schemeClr val="tx2"/>
                </a:solidFill>
              </a:rPr>
              <a:t>En kort titelrubrik underlättar för din publik att snabbt ta in ditt </a:t>
            </a:r>
            <a:r>
              <a:rPr lang="sv-SE" dirty="0" smtClean="0">
                <a:solidFill>
                  <a:schemeClr val="tx2"/>
                </a:solidFill>
              </a:rPr>
              <a:t>budskap</a:t>
            </a:r>
            <a:endParaRPr lang="sv-SE" dirty="0">
              <a:solidFill>
                <a:schemeClr val="tx2"/>
              </a:solidFill>
            </a:endParaRPr>
          </a:p>
          <a:p>
            <a:r>
              <a:rPr lang="sv-SE" dirty="0">
                <a:solidFill>
                  <a:schemeClr val="tx2"/>
                </a:solidFill>
              </a:rPr>
              <a:t>Rubriken bör vara 4-5 cm hög, så att man ser rubriken på långt </a:t>
            </a:r>
            <a:r>
              <a:rPr lang="sv-SE" dirty="0" smtClean="0">
                <a:solidFill>
                  <a:schemeClr val="tx2"/>
                </a:solidFill>
              </a:rPr>
              <a:t>avstånd</a:t>
            </a:r>
            <a:endParaRPr lang="sv-SE" dirty="0">
              <a:solidFill>
                <a:schemeClr val="tx2"/>
              </a:solidFill>
            </a:endParaRPr>
          </a:p>
          <a:p>
            <a:r>
              <a:rPr lang="sv-SE" dirty="0">
                <a:solidFill>
                  <a:schemeClr val="tx2"/>
                </a:solidFill>
              </a:rPr>
              <a:t>Textstorleken i brödtexten bör vara minst 1 cm på höjden, vilket är läsbart på 2 meters </a:t>
            </a:r>
            <a:r>
              <a:rPr lang="sv-SE" dirty="0" smtClean="0">
                <a:solidFill>
                  <a:schemeClr val="tx2"/>
                </a:solidFill>
              </a:rPr>
              <a:t>håll, motsvarar </a:t>
            </a:r>
            <a:r>
              <a:rPr lang="sv-SE" dirty="0">
                <a:solidFill>
                  <a:schemeClr val="tx2"/>
                </a:solidFill>
              </a:rPr>
              <a:t>ca 34 punkter.</a:t>
            </a:r>
          </a:p>
          <a:p>
            <a:r>
              <a:rPr lang="sv-SE" dirty="0">
                <a:solidFill>
                  <a:schemeClr val="tx2"/>
                </a:solidFill>
              </a:rPr>
              <a:t>Varje stycke bör inte ha mer än 5-6 rader och max 40-50 bokstäver per rad för ökad </a:t>
            </a:r>
            <a:r>
              <a:rPr lang="sv-SE" dirty="0" smtClean="0">
                <a:solidFill>
                  <a:schemeClr val="tx2"/>
                </a:solidFill>
              </a:rPr>
              <a:t>läsbarhet</a:t>
            </a:r>
            <a:endParaRPr lang="sv-SE" dirty="0">
              <a:solidFill>
                <a:schemeClr val="tx2"/>
              </a:solidFill>
            </a:endParaRPr>
          </a:p>
          <a:p>
            <a:r>
              <a:rPr lang="sv-SE" dirty="0">
                <a:solidFill>
                  <a:schemeClr val="tx2"/>
                </a:solidFill>
              </a:rPr>
              <a:t>Punktlistor är oftast lättare att läsa på </a:t>
            </a:r>
            <a:r>
              <a:rPr lang="sv-SE" dirty="0" smtClean="0">
                <a:solidFill>
                  <a:schemeClr val="tx2"/>
                </a:solidFill>
              </a:rPr>
              <a:t>avstånd</a:t>
            </a:r>
            <a:endParaRPr lang="sv-SE" dirty="0">
              <a:solidFill>
                <a:schemeClr val="tx2"/>
              </a:solidFill>
            </a:endParaRPr>
          </a:p>
          <a:p>
            <a:r>
              <a:rPr lang="sv-SE" dirty="0">
                <a:solidFill>
                  <a:schemeClr val="tx2"/>
                </a:solidFill>
              </a:rPr>
              <a:t>Använd hög kontrast mellan text och färgad </a:t>
            </a:r>
            <a:r>
              <a:rPr lang="sv-SE" dirty="0" smtClean="0">
                <a:solidFill>
                  <a:schemeClr val="tx2"/>
                </a:solidFill>
              </a:rPr>
              <a:t>bakgrund</a:t>
            </a:r>
            <a:endParaRPr lang="sv-SE" dirty="0">
              <a:solidFill>
                <a:schemeClr val="tx2"/>
              </a:solidFill>
            </a:endParaRPr>
          </a:p>
          <a:p>
            <a:endParaRPr lang="sv-S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742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05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57267" y="312125"/>
            <a:ext cx="8229466" cy="1143000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3866" tIns="11930" rIns="23866" bIns="11930" numCol="1" anchor="t" anchorCtr="0" compatLnSpc="1">
            <a:prstTxWarp prst="textNoShape">
              <a:avLst/>
            </a:prstTxWarp>
          </a:bodyPr>
          <a:lstStyle/>
          <a:p>
            <a:r>
              <a:rPr lang="sv-SE" altLang="sv-SE" sz="2100" b="1">
                <a:solidFill>
                  <a:srgbClr val="0027A2"/>
                </a:solidFill>
                <a:latin typeface="Arial" charset="0"/>
              </a:rPr>
              <a:t>Allergisjuksköterskors överkänslighetsbesvär och arbetsmiljö</a:t>
            </a:r>
            <a:br>
              <a:rPr lang="sv-SE" altLang="sv-SE" sz="2100" b="1">
                <a:solidFill>
                  <a:srgbClr val="0027A2"/>
                </a:solidFill>
                <a:latin typeface="Arial" charset="0"/>
              </a:rPr>
            </a:br>
            <a:r>
              <a:rPr lang="sv-SE" altLang="sv-SE" sz="2100" b="1">
                <a:solidFill>
                  <a:srgbClr val="0027A2"/>
                </a:solidFill>
                <a:latin typeface="Arial" charset="0"/>
              </a:rPr>
              <a:t>En enkätundersökning inom ASTA</a:t>
            </a:r>
            <a:endParaRPr lang="en-US" altLang="sv-SE" sz="2100">
              <a:solidFill>
                <a:srgbClr val="0027A2"/>
              </a:solidFill>
              <a:latin typeface="Arial" charset="0"/>
            </a:endParaRPr>
          </a:p>
        </p:txBody>
      </p:sp>
      <p:sp>
        <p:nvSpPr>
          <p:cNvPr id="213006" name="Text Box 14"/>
          <p:cNvSpPr txBox="1">
            <a:spLocks noChangeArrowheads="1"/>
          </p:cNvSpPr>
          <p:nvPr/>
        </p:nvSpPr>
        <p:spPr bwMode="auto">
          <a:xfrm>
            <a:off x="3052032" y="1744066"/>
            <a:ext cx="2877659" cy="19289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3834" tIns="9391" rIns="93834" bIns="18766">
            <a:spAutoFit/>
          </a:bodyPr>
          <a:lstStyle>
            <a:lvl1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63563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3475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93863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57425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146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718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290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862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v-SE" altLang="sv-SE" sz="1100" b="1" dirty="0">
                <a:solidFill>
                  <a:srgbClr val="000000"/>
                </a:solidFill>
                <a:latin typeface="Arial" charset="0"/>
              </a:rPr>
              <a:t>Slutsatser</a:t>
            </a:r>
            <a:r>
              <a:rPr lang="sv-SE" altLang="sv-SE" sz="1100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Vid jämförelse med svenska enkätbaserade populationsstudier förefaller prevalensen läkardiagnostiserad astma och näsbesvär vara något förhöjd bland </a:t>
            </a:r>
            <a:r>
              <a:rPr lang="sv-SE" altLang="sv-SE" sz="900" dirty="0" err="1">
                <a:solidFill>
                  <a:srgbClr val="000000"/>
                </a:solidFill>
                <a:latin typeface="Arial" charset="0"/>
              </a:rPr>
              <a:t>ASTA:s</a:t>
            </a: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 medlemmar.  Många allergisjuksköterskor har hereditet för dessa sjukdomar.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För arbete med metakolinprovokation har förebyggande arbetsmiljöinsatser gjorts i stor utsträckning, men av försiktighetsskäl bör man se över rekommendationerna för skyddsåtgärder vid allergenhantering och övriga arbetsuppgifter.</a:t>
            </a:r>
          </a:p>
        </p:txBody>
      </p:sp>
      <p:sp>
        <p:nvSpPr>
          <p:cNvPr id="213007" name="Text Box 15"/>
          <p:cNvSpPr txBox="1">
            <a:spLocks noChangeArrowheads="1"/>
          </p:cNvSpPr>
          <p:nvPr/>
        </p:nvSpPr>
        <p:spPr bwMode="auto">
          <a:xfrm>
            <a:off x="208307" y="1712820"/>
            <a:ext cx="2449958" cy="116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34" tIns="18766" rIns="93834" bIns="18771">
            <a:spAutoFit/>
          </a:bodyPr>
          <a:lstStyle>
            <a:lvl1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63563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3475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93863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57425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146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718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290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862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sv-SE" altLang="sv-SE" sz="1100" b="1" dirty="0">
                <a:solidFill>
                  <a:srgbClr val="000000"/>
                </a:solidFill>
                <a:latin typeface="Arial" charset="0"/>
              </a:rPr>
              <a:t>Bakgrund</a:t>
            </a:r>
            <a:r>
              <a:rPr lang="sv-SE" altLang="sv-SE" sz="11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sv-SE" altLang="sv-SE" sz="1100" dirty="0">
                <a:solidFill>
                  <a:srgbClr val="000000"/>
                </a:solidFill>
                <a:latin typeface="Arial" charset="0"/>
              </a:rPr>
            </a:b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I allergisjuksköterskans arbetsuppgifter finns moment som kan innebära risk för exponering för allergen och </a:t>
            </a:r>
            <a:r>
              <a:rPr lang="sv-SE" altLang="sv-SE" sz="900" dirty="0" err="1">
                <a:solidFill>
                  <a:srgbClr val="000000"/>
                </a:solidFill>
                <a:latin typeface="Arial" charset="0"/>
              </a:rPr>
              <a:t>luftvägsirritanter</a:t>
            </a: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. Betydelsen av denna risk har diskuterats inom Astma- och allergisjuksköterskeföreningen, ASTA. </a:t>
            </a:r>
          </a:p>
        </p:txBody>
      </p:sp>
      <p:sp>
        <p:nvSpPr>
          <p:cNvPr id="213008" name="Text Box 16"/>
          <p:cNvSpPr txBox="1">
            <a:spLocks noChangeArrowheads="1"/>
          </p:cNvSpPr>
          <p:nvPr/>
        </p:nvSpPr>
        <p:spPr bwMode="auto">
          <a:xfrm>
            <a:off x="6132286" y="3250595"/>
            <a:ext cx="2760738" cy="2019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34" tIns="18766" rIns="93834" bIns="46916">
            <a:spAutoFit/>
          </a:bodyPr>
          <a:lstStyle>
            <a:lvl1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63563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3475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93863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57425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146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718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290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862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v-SE" altLang="sv-SE" sz="900">
                <a:solidFill>
                  <a:srgbClr val="000000"/>
                </a:solidFill>
                <a:latin typeface="Arial" charset="0"/>
              </a:rPr>
              <a:t>Av samtliga deltagare uppgav 17% att de hade läkardiagnostiserad astma, 18% allergi mot pälsdjur och 28% mot pollen. Pip senaste året rapporterades av 20% och 48% uppgav näsbesvär utan förkylning. Endast 8% kopplade sina besvär till arbetet. Hereditet för astma och/eller allergi uppgavs av 51%.</a:t>
            </a:r>
          </a:p>
          <a:p>
            <a:pPr>
              <a:lnSpc>
                <a:spcPct val="105000"/>
              </a:lnSpc>
              <a:spcBef>
                <a:spcPct val="40000"/>
              </a:spcBef>
            </a:pPr>
            <a:r>
              <a:rPr lang="sv-SE" altLang="sv-SE" sz="900">
                <a:solidFill>
                  <a:srgbClr val="000000"/>
                </a:solidFill>
                <a:latin typeface="Arial" charset="0"/>
              </a:rPr>
              <a:t>En stor andel, 44%, arbetade med astma/allergi ca en dag per vecka, medan 29% arbetade nästan enbart med astma/allergi.  </a:t>
            </a:r>
          </a:p>
          <a:p>
            <a:pPr>
              <a:lnSpc>
                <a:spcPct val="105000"/>
              </a:lnSpc>
              <a:spcBef>
                <a:spcPct val="40000"/>
              </a:spcBef>
            </a:pPr>
            <a:r>
              <a:rPr lang="sv-SE" altLang="sv-SE" sz="900">
                <a:solidFill>
                  <a:srgbClr val="000000"/>
                </a:solidFill>
                <a:latin typeface="Arial" charset="0"/>
              </a:rPr>
              <a:t>Metakolinprovokation utfördes i särskilt utrymme av 84% och övriga använde i huvudsak dragskåp eller dragbänk.</a:t>
            </a:r>
            <a:endParaRPr lang="en-US" altLang="sv-SE" sz="9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3009" name="Text Box 17"/>
          <p:cNvSpPr txBox="1">
            <a:spLocks noChangeArrowheads="1"/>
          </p:cNvSpPr>
          <p:nvPr/>
        </p:nvSpPr>
        <p:spPr bwMode="auto">
          <a:xfrm>
            <a:off x="235521" y="3015074"/>
            <a:ext cx="2560159" cy="1031455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34" tIns="18771" rIns="93834" bIns="18766">
            <a:spAutoFit/>
          </a:bodyPr>
          <a:lstStyle>
            <a:lvl1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63563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3475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93863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57425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146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718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290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862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v-SE" altLang="sv-SE" sz="1100" b="1">
                <a:solidFill>
                  <a:srgbClr val="000000"/>
                </a:solidFill>
                <a:latin typeface="Arial" charset="0"/>
              </a:rPr>
              <a:t>Syfte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sv-SE" altLang="sv-SE" sz="900">
                <a:solidFill>
                  <a:srgbClr val="000000"/>
                </a:solidFill>
                <a:latin typeface="Arial" charset="0"/>
              </a:rPr>
              <a:t>Att kartlägga förekomsten av allergi och luftvägsbesvär hos allergisjuksköterskor, samt vilka skyddsåtgärder som används vid administrering av allergenkoncentrat och luftvägsirriterande ämnen vid provokationer.</a:t>
            </a:r>
            <a:endParaRPr lang="en-US" altLang="sv-SE" sz="900">
              <a:solidFill>
                <a:srgbClr val="000000"/>
              </a:solidFill>
              <a:latin typeface="Mundo Sans" pitchFamily="50" charset="0"/>
            </a:endParaRPr>
          </a:p>
        </p:txBody>
      </p:sp>
      <p:sp>
        <p:nvSpPr>
          <p:cNvPr id="213015" name="Text Box 23"/>
          <p:cNvSpPr txBox="1">
            <a:spLocks noChangeArrowheads="1"/>
          </p:cNvSpPr>
          <p:nvPr/>
        </p:nvSpPr>
        <p:spPr bwMode="auto">
          <a:xfrm>
            <a:off x="445508" y="1026752"/>
            <a:ext cx="8698492" cy="869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925" tIns="18783" rIns="93925" bIns="46963">
            <a:spAutoFit/>
          </a:bodyPr>
          <a:lstStyle>
            <a:lvl1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63563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3475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93863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57425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146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718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290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862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Pia Kalm-Stephens</a:t>
            </a:r>
            <a:r>
              <a:rPr lang="sv-SE" altLang="sv-SE" sz="900" baseline="30000" dirty="0">
                <a:solidFill>
                  <a:srgbClr val="000000"/>
                </a:solidFill>
                <a:latin typeface="Arial" charset="0"/>
              </a:rPr>
              <a:t>1</a:t>
            </a: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, Therese Sterner</a:t>
            </a:r>
            <a:r>
              <a:rPr lang="sv-SE" altLang="sv-SE" sz="900" baseline="30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, Kerstin Diab</a:t>
            </a:r>
            <a:r>
              <a:rPr lang="sv-SE" altLang="sv-SE" sz="900" baseline="30000" dirty="0">
                <a:solidFill>
                  <a:srgbClr val="000000"/>
                </a:solidFill>
                <a:latin typeface="Arial" charset="0"/>
              </a:rPr>
              <a:t>3</a:t>
            </a: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, Greta Smedje</a:t>
            </a:r>
            <a:r>
              <a:rPr lang="sv-SE" altLang="sv-SE" sz="900" baseline="30000" dirty="0">
                <a:solidFill>
                  <a:srgbClr val="000000"/>
                </a:solidFill>
                <a:latin typeface="Arial" charset="0"/>
              </a:rPr>
              <a:t>4</a:t>
            </a:r>
          </a:p>
          <a:p>
            <a:pPr algn="ctr">
              <a:spcBef>
                <a:spcPct val="20000"/>
              </a:spcBef>
            </a:pPr>
            <a:r>
              <a:rPr lang="sv-SE" altLang="sv-SE" sz="900" baseline="30000" dirty="0">
                <a:solidFill>
                  <a:srgbClr val="000000"/>
                </a:solidFill>
                <a:latin typeface="Arial" charset="0"/>
              </a:rPr>
              <a:t>1</a:t>
            </a: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Akademiska Barnsjukhuset, Uppsala  </a:t>
            </a:r>
            <a:r>
              <a:rPr lang="sv-SE" altLang="sv-SE" sz="900" baseline="30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Barnmedicinska kliniken, Skånes Universitetssjukhus, Lund </a:t>
            </a:r>
            <a:r>
              <a:rPr lang="sv-SE" altLang="sv-SE" sz="900" baseline="30000" dirty="0">
                <a:solidFill>
                  <a:srgbClr val="000000"/>
                </a:solidFill>
                <a:latin typeface="Arial" charset="0"/>
              </a:rPr>
              <a:t>3</a:t>
            </a: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Arbets- och miljömedicin, </a:t>
            </a:r>
            <a:r>
              <a:rPr lang="sv-SE" altLang="sv-SE" sz="900" dirty="0" err="1">
                <a:solidFill>
                  <a:srgbClr val="000000"/>
                </a:solidFill>
                <a:latin typeface="Arial" charset="0"/>
              </a:rPr>
              <a:t>Labmedicin</a:t>
            </a: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 Skåne, Lund </a:t>
            </a:r>
          </a:p>
          <a:p>
            <a:pPr algn="ctr">
              <a:spcBef>
                <a:spcPct val="20000"/>
              </a:spcBef>
            </a:pPr>
            <a:r>
              <a:rPr lang="sv-SE" altLang="sv-SE" sz="900" baseline="30000" dirty="0">
                <a:solidFill>
                  <a:srgbClr val="000000"/>
                </a:solidFill>
                <a:latin typeface="Arial" charset="0"/>
              </a:rPr>
              <a:t>4</a:t>
            </a: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Arbets- och miljömedicin, Akademiska Sjukhuset, Uppsala</a:t>
            </a:r>
          </a:p>
          <a:p>
            <a:pPr algn="ctr">
              <a:spcBef>
                <a:spcPct val="20000"/>
              </a:spcBef>
            </a:pP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Kontaktadress: pia.kalm-stephens@akademiska.se</a:t>
            </a:r>
          </a:p>
          <a:p>
            <a:pPr algn="ctr">
              <a:spcBef>
                <a:spcPct val="20000"/>
              </a:spcBef>
            </a:pPr>
            <a:endParaRPr lang="en-US" altLang="sv-SE" sz="9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13048" name="Picture 56" descr="Pricktest ute i fäl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27" y="4149080"/>
            <a:ext cx="1612698" cy="184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3069" name="Text Box 77"/>
          <p:cNvSpPr txBox="1">
            <a:spLocks noChangeArrowheads="1"/>
          </p:cNvSpPr>
          <p:nvPr/>
        </p:nvSpPr>
        <p:spPr bwMode="auto">
          <a:xfrm>
            <a:off x="3039265" y="3840238"/>
            <a:ext cx="2884714" cy="1677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34" tIns="18771" rIns="93834" bIns="18771">
            <a:spAutoFit/>
          </a:bodyPr>
          <a:lstStyle>
            <a:lvl1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63563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3475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93863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57425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146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718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290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862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v-SE" altLang="sv-SE" sz="1100" b="1">
                <a:latin typeface="Arial" charset="0"/>
              </a:rPr>
              <a:t>Metod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sv-SE" altLang="sv-SE" sz="900">
                <a:solidFill>
                  <a:srgbClr val="000000"/>
                </a:solidFill>
                <a:latin typeface="Arial" charset="0"/>
              </a:rPr>
              <a:t>En enkät skickades till alla 585 medlemmar i ASTA. Enkäten innehöll frågor om arbetsuppgifter, skyddsåtgärder och överkänslighetsbesvär. Frågorna om hälsobesvär hämtades från standardiserade vetenskapliga enkäter. Antalet som svarade på enkäten var  418 (71%). Medelåldern var 53 år (range 30-67 år). 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endParaRPr lang="sv-SE" altLang="sv-SE" sz="90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endParaRPr lang="en-US" altLang="sv-SE" sz="900">
              <a:latin typeface="Mundo Sans" pitchFamily="50" charset="0"/>
            </a:endParaRPr>
          </a:p>
        </p:txBody>
      </p:sp>
      <p:graphicFrame>
        <p:nvGraphicFramePr>
          <p:cNvPr id="213072" name="Object 8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226024" y="5206664"/>
          <a:ext cx="2599468" cy="1208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iagram" r:id="rId5" imgW="4591050" imgH="2133600" progId="Excel.Chart.8">
                  <p:embed/>
                </p:oleObj>
              </mc:Choice>
              <mc:Fallback>
                <p:oleObj name="Diagram" r:id="rId5" imgW="4591050" imgH="21336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6024" y="5206664"/>
                        <a:ext cx="2599468" cy="12081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75" name="Object 8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232407" y="1908024"/>
          <a:ext cx="1831421" cy="1338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iagram" r:id="rId7" imgW="4972050" imgH="3057525" progId="Excel.Chart.8">
                  <p:embed/>
                </p:oleObj>
              </mc:Choice>
              <mc:Fallback>
                <p:oleObj name="Diagram" r:id="rId7" imgW="4972050" imgH="305752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2407" y="1908024"/>
                        <a:ext cx="1831421" cy="1338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3077" name="Text Box 85"/>
          <p:cNvSpPr txBox="1">
            <a:spLocks noChangeArrowheads="1"/>
          </p:cNvSpPr>
          <p:nvPr/>
        </p:nvSpPr>
        <p:spPr bwMode="auto">
          <a:xfrm>
            <a:off x="6171595" y="6433323"/>
            <a:ext cx="2729492" cy="26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76" tIns="15235" rIns="76176" bIns="38088">
            <a:spAutoFit/>
          </a:bodyPr>
          <a:lstStyle>
            <a:lvl1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v-SE" altLang="sv-SE" sz="700">
                <a:solidFill>
                  <a:srgbClr val="000000"/>
                </a:solidFill>
                <a:latin typeface="Arial" charset="0"/>
              </a:rPr>
              <a:t>Figuren visar bl a mindre användning av skyddsåtgärder vid ASIT.</a:t>
            </a:r>
          </a:p>
        </p:txBody>
      </p:sp>
      <p:sp>
        <p:nvSpPr>
          <p:cNvPr id="213078" name="Text Box 86"/>
          <p:cNvSpPr txBox="1">
            <a:spLocks noChangeArrowheads="1"/>
          </p:cNvSpPr>
          <p:nvPr/>
        </p:nvSpPr>
        <p:spPr bwMode="auto">
          <a:xfrm>
            <a:off x="8012087" y="2000082"/>
            <a:ext cx="932341" cy="1044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76" tIns="15235" rIns="76176" bIns="38088">
            <a:spAutoFit/>
          </a:bodyPr>
          <a:lstStyle>
            <a:lvl1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v-SE" altLang="sv-SE" sz="700">
                <a:solidFill>
                  <a:srgbClr val="000000"/>
                </a:solidFill>
                <a:latin typeface="Arial" charset="0"/>
              </a:rPr>
              <a:t>De allra flesta arbetade med pricktest medan provokationer utfördes av en lägre andel, t.ex. utfördes metakolintest av </a:t>
            </a:r>
          </a:p>
          <a:p>
            <a:pPr>
              <a:spcBef>
                <a:spcPct val="20000"/>
              </a:spcBef>
            </a:pPr>
            <a:r>
              <a:rPr lang="sv-SE" altLang="sv-SE" sz="700">
                <a:solidFill>
                  <a:srgbClr val="000000"/>
                </a:solidFill>
                <a:latin typeface="Arial" charset="0"/>
              </a:rPr>
              <a:t>12 %.</a:t>
            </a:r>
          </a:p>
        </p:txBody>
      </p:sp>
      <p:sp>
        <p:nvSpPr>
          <p:cNvPr id="213079" name="Rectangle 87"/>
          <p:cNvSpPr>
            <a:spLocks noChangeArrowheads="1"/>
          </p:cNvSpPr>
          <p:nvPr/>
        </p:nvSpPr>
        <p:spPr bwMode="auto">
          <a:xfrm>
            <a:off x="6167563" y="1697701"/>
            <a:ext cx="1098987" cy="227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76" tIns="15235" rIns="76176" bIns="38088">
            <a:spAutoFit/>
          </a:bodyPr>
          <a:lstStyle>
            <a:lvl1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v-SE" altLang="sv-SE" sz="1100" b="1">
                <a:solidFill>
                  <a:srgbClr val="000000"/>
                </a:solidFill>
                <a:latin typeface="Arial" charset="0"/>
              </a:rPr>
              <a:t>Resultat</a:t>
            </a:r>
          </a:p>
        </p:txBody>
      </p:sp>
    </p:spTree>
    <p:extLst>
      <p:ext uri="{BB962C8B-B14F-4D97-AF65-F5344CB8AC3E}">
        <p14:creationId xmlns:p14="http://schemas.microsoft.com/office/powerpoint/2010/main" val="143109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tshållare för text 1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1" name="Platshållare för bild 20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2" name="Platshållare för bild 2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3" name="Platshållare för bild 2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4" name="Platshållare för text 2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6" name="Platshållare för text 2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7" name="Platshållare för text 2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11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518</Words>
  <Application>Microsoft Office PowerPoint</Application>
  <PresentationFormat>Bildspel på skärmen (4:3)</PresentationFormat>
  <Paragraphs>50</Paragraphs>
  <Slides>8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6" baseType="lpstr">
      <vt:lpstr>Adobe Garamond Pro</vt:lpstr>
      <vt:lpstr>Arial</vt:lpstr>
      <vt:lpstr>Calibri</vt:lpstr>
      <vt:lpstr>Frutiger 45 Light</vt:lpstr>
      <vt:lpstr>Frutiger LT Std 55 Roman</vt:lpstr>
      <vt:lpstr>Mundo Sans</vt:lpstr>
      <vt:lpstr>Office-tema</vt:lpstr>
      <vt:lpstr>Diagram</vt:lpstr>
      <vt:lpstr>Att göra en poster</vt:lpstr>
      <vt:lpstr>Syftet med det du/ni gjort</vt:lpstr>
      <vt:lpstr>Resultatet</vt:lpstr>
      <vt:lpstr>Diskussion</vt:lpstr>
      <vt:lpstr>PowerPoint-presentation</vt:lpstr>
      <vt:lpstr>Layout</vt:lpstr>
      <vt:lpstr>Allergisjuksköterskors överkänslighetsbesvär och arbetsmiljö En enkätundersökning inom ASTA</vt:lpstr>
      <vt:lpstr>PowerPoint-presentation</vt:lpstr>
    </vt:vector>
  </TitlesOfParts>
  <Company>Region Skåne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 göra en poster</dc:title>
  <dc:creator>Therese Sterner</dc:creator>
  <cp:lastModifiedBy>Therese</cp:lastModifiedBy>
  <cp:revision>6</cp:revision>
  <dcterms:created xsi:type="dcterms:W3CDTF">2014-10-21T17:53:41Z</dcterms:created>
  <dcterms:modified xsi:type="dcterms:W3CDTF">2016-04-03T12:37:56Z</dcterms:modified>
</cp:coreProperties>
</file>